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5143500" cx="9144000"/>
  <p:notesSz cx="6858000" cy="9144000"/>
  <p:embeddedFontLst>
    <p:embeddedFont>
      <p:font typeface="Roboto"/>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font" Target="fonts/Roboto-boldItalic.fntdata"/><Relationship Id="rId9" Type="http://schemas.openxmlformats.org/officeDocument/2006/relationships/font" Target="fonts/Robo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Roboto-regular.fntdata"/><Relationship Id="rId8" Type="http://schemas.openxmlformats.org/officeDocument/2006/relationships/font" Target="fonts/Roboto-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rtl="0" algn="ctr">
              <a:spcBef>
                <a:spcPts val="0"/>
              </a:spcBef>
              <a:spcAft>
                <a:spcPts val="0"/>
              </a:spcAft>
              <a:buSzPts val="1800"/>
              <a:buChar char="●"/>
              <a:defRPr/>
            </a:lvl1pPr>
            <a:lvl2pPr indent="-317500" lvl="1" marL="914400" rtl="0" algn="ctr">
              <a:spcBef>
                <a:spcPts val="0"/>
              </a:spcBef>
              <a:spcAft>
                <a:spcPts val="0"/>
              </a:spcAft>
              <a:buSzPts val="1400"/>
              <a:buChar char="○"/>
              <a:defRPr/>
            </a:lvl2pPr>
            <a:lvl3pPr indent="-317500" lvl="2" marL="1371600" rtl="0" algn="ctr">
              <a:spcBef>
                <a:spcPts val="0"/>
              </a:spcBef>
              <a:spcAft>
                <a:spcPts val="0"/>
              </a:spcAft>
              <a:buSzPts val="1400"/>
              <a:buChar char="■"/>
              <a:defRPr/>
            </a:lvl3pPr>
            <a:lvl4pPr indent="-317500" lvl="3" marL="1828800" rtl="0" algn="ctr">
              <a:spcBef>
                <a:spcPts val="0"/>
              </a:spcBef>
              <a:spcAft>
                <a:spcPts val="0"/>
              </a:spcAft>
              <a:buSzPts val="1400"/>
              <a:buChar char="●"/>
              <a:defRPr/>
            </a:lvl4pPr>
            <a:lvl5pPr indent="-317500" lvl="4" marL="2286000" rtl="0" algn="ctr">
              <a:spcBef>
                <a:spcPts val="0"/>
              </a:spcBef>
              <a:spcAft>
                <a:spcPts val="0"/>
              </a:spcAft>
              <a:buSzPts val="1400"/>
              <a:buChar char="○"/>
              <a:defRPr/>
            </a:lvl5pPr>
            <a:lvl6pPr indent="-317500" lvl="5" marL="2743200" rtl="0" algn="ctr">
              <a:spcBef>
                <a:spcPts val="0"/>
              </a:spcBef>
              <a:spcAft>
                <a:spcPts val="0"/>
              </a:spcAft>
              <a:buSzPts val="1400"/>
              <a:buChar char="■"/>
              <a:defRPr/>
            </a:lvl6pPr>
            <a:lvl7pPr indent="-317500" lvl="6" marL="3200400" rtl="0" algn="ctr">
              <a:spcBef>
                <a:spcPts val="0"/>
              </a:spcBef>
              <a:spcAft>
                <a:spcPts val="0"/>
              </a:spcAft>
              <a:buSzPts val="1400"/>
              <a:buChar char="●"/>
              <a:defRPr/>
            </a:lvl7pPr>
            <a:lvl8pPr indent="-317500" lvl="7" marL="3657600" rtl="0" algn="ctr">
              <a:spcBef>
                <a:spcPts val="0"/>
              </a:spcBef>
              <a:spcAft>
                <a:spcPts val="0"/>
              </a:spcAft>
              <a:buSzPts val="1400"/>
              <a:buChar char="○"/>
              <a:defRPr/>
            </a:lvl8pPr>
            <a:lvl9pPr indent="-317500" lvl="8" marL="4114800" rtl="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rtl="0">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rtl="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0"/>
              </a:spcBef>
              <a:spcAft>
                <a:spcPts val="0"/>
              </a:spcAft>
              <a:buClr>
                <a:schemeClr val="dk2"/>
              </a:buClr>
              <a:buSzPts val="1400"/>
              <a:buChar char="○"/>
              <a:defRPr>
                <a:solidFill>
                  <a:schemeClr val="dk2"/>
                </a:solidFill>
              </a:defRPr>
            </a:lvl2pPr>
            <a:lvl3pPr indent="-317500" lvl="2" marL="1371600" rtl="0">
              <a:lnSpc>
                <a:spcPct val="115000"/>
              </a:lnSpc>
              <a:spcBef>
                <a:spcPts val="0"/>
              </a:spcBef>
              <a:spcAft>
                <a:spcPts val="0"/>
              </a:spcAft>
              <a:buClr>
                <a:schemeClr val="dk2"/>
              </a:buClr>
              <a:buSzPts val="1400"/>
              <a:buChar char="■"/>
              <a:defRPr>
                <a:solidFill>
                  <a:schemeClr val="dk2"/>
                </a:solidFill>
              </a:defRPr>
            </a:lvl3pPr>
            <a:lvl4pPr indent="-317500" lvl="3" marL="1828800" rtl="0">
              <a:lnSpc>
                <a:spcPct val="115000"/>
              </a:lnSpc>
              <a:spcBef>
                <a:spcPts val="0"/>
              </a:spcBef>
              <a:spcAft>
                <a:spcPts val="0"/>
              </a:spcAft>
              <a:buClr>
                <a:schemeClr val="dk2"/>
              </a:buClr>
              <a:buSzPts val="1400"/>
              <a:buChar char="●"/>
              <a:defRPr>
                <a:solidFill>
                  <a:schemeClr val="dk2"/>
                </a:solidFill>
              </a:defRPr>
            </a:lvl4pPr>
            <a:lvl5pPr indent="-317500" lvl="4" marL="2286000" rtl="0">
              <a:lnSpc>
                <a:spcPct val="115000"/>
              </a:lnSpc>
              <a:spcBef>
                <a:spcPts val="0"/>
              </a:spcBef>
              <a:spcAft>
                <a:spcPts val="0"/>
              </a:spcAft>
              <a:buClr>
                <a:schemeClr val="dk2"/>
              </a:buClr>
              <a:buSzPts val="1400"/>
              <a:buChar char="○"/>
              <a:defRPr>
                <a:solidFill>
                  <a:schemeClr val="dk2"/>
                </a:solidFill>
              </a:defRPr>
            </a:lvl5pPr>
            <a:lvl6pPr indent="-317500" lvl="5" marL="2743200" rtl="0">
              <a:lnSpc>
                <a:spcPct val="115000"/>
              </a:lnSpc>
              <a:spcBef>
                <a:spcPts val="0"/>
              </a:spcBef>
              <a:spcAft>
                <a:spcPts val="0"/>
              </a:spcAft>
              <a:buClr>
                <a:schemeClr val="dk2"/>
              </a:buClr>
              <a:buSzPts val="1400"/>
              <a:buChar char="■"/>
              <a:defRPr>
                <a:solidFill>
                  <a:schemeClr val="dk2"/>
                </a:solidFill>
              </a:defRPr>
            </a:lvl6pPr>
            <a:lvl7pPr indent="-317500" lvl="6" marL="3200400" rtl="0">
              <a:lnSpc>
                <a:spcPct val="115000"/>
              </a:lnSpc>
              <a:spcBef>
                <a:spcPts val="0"/>
              </a:spcBef>
              <a:spcAft>
                <a:spcPts val="0"/>
              </a:spcAft>
              <a:buClr>
                <a:schemeClr val="dk2"/>
              </a:buClr>
              <a:buSzPts val="1400"/>
              <a:buChar char="●"/>
              <a:defRPr>
                <a:solidFill>
                  <a:schemeClr val="dk2"/>
                </a:solidFill>
              </a:defRPr>
            </a:lvl7pPr>
            <a:lvl8pPr indent="-317500" lvl="7" marL="3657600" rtl="0">
              <a:lnSpc>
                <a:spcPct val="115000"/>
              </a:lnSpc>
              <a:spcBef>
                <a:spcPts val="0"/>
              </a:spcBef>
              <a:spcAft>
                <a:spcPts val="0"/>
              </a:spcAft>
              <a:buClr>
                <a:schemeClr val="dk2"/>
              </a:buClr>
              <a:buSzPts val="1400"/>
              <a:buChar char="○"/>
              <a:defRPr>
                <a:solidFill>
                  <a:schemeClr val="dk2"/>
                </a:solidFill>
              </a:defRPr>
            </a:lvl8pPr>
            <a:lvl9pPr indent="-317500" lvl="8" marL="4114800" rtl="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305475" y="1052050"/>
            <a:ext cx="2512174" cy="1676800"/>
          </a:xfrm>
          <a:prstGeom prst="rect">
            <a:avLst/>
          </a:prstGeom>
          <a:noFill/>
          <a:ln>
            <a:noFill/>
          </a:ln>
        </p:spPr>
      </p:pic>
      <p:sp>
        <p:nvSpPr>
          <p:cNvPr id="55" name="Google Shape;55;p13"/>
          <p:cNvSpPr txBox="1"/>
          <p:nvPr/>
        </p:nvSpPr>
        <p:spPr>
          <a:xfrm>
            <a:off x="228700" y="257575"/>
            <a:ext cx="2390100" cy="569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500">
                <a:solidFill>
                  <a:srgbClr val="09194F"/>
                </a:solidFill>
                <a:latin typeface="Roboto"/>
                <a:ea typeface="Roboto"/>
                <a:cs typeface="Roboto"/>
                <a:sym typeface="Roboto"/>
              </a:rPr>
              <a:t>Jenny Lewis</a:t>
            </a:r>
            <a:endParaRPr b="1" sz="2500">
              <a:solidFill>
                <a:srgbClr val="09194F"/>
              </a:solidFill>
              <a:latin typeface="Roboto"/>
              <a:ea typeface="Roboto"/>
              <a:cs typeface="Roboto"/>
              <a:sym typeface="Roboto"/>
            </a:endParaRPr>
          </a:p>
        </p:txBody>
      </p:sp>
      <p:sp>
        <p:nvSpPr>
          <p:cNvPr id="56" name="Google Shape;56;p13"/>
          <p:cNvSpPr txBox="1"/>
          <p:nvPr/>
        </p:nvSpPr>
        <p:spPr>
          <a:xfrm>
            <a:off x="228700" y="651850"/>
            <a:ext cx="18117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00818A"/>
                </a:solidFill>
              </a:rPr>
              <a:t>Marketing Manager</a:t>
            </a:r>
            <a:endParaRPr>
              <a:solidFill>
                <a:srgbClr val="00818A"/>
              </a:solidFill>
            </a:endParaRPr>
          </a:p>
        </p:txBody>
      </p:sp>
      <p:sp>
        <p:nvSpPr>
          <p:cNvPr id="57" name="Google Shape;57;p13"/>
          <p:cNvSpPr txBox="1"/>
          <p:nvPr/>
        </p:nvSpPr>
        <p:spPr>
          <a:xfrm>
            <a:off x="2979913" y="2004350"/>
            <a:ext cx="1811700" cy="369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rgbClr val="09194F"/>
                </a:solidFill>
              </a:rPr>
              <a:t>Goals</a:t>
            </a:r>
            <a:endParaRPr b="1" sz="1200">
              <a:solidFill>
                <a:srgbClr val="09194F"/>
              </a:solidFill>
            </a:endParaRPr>
          </a:p>
        </p:txBody>
      </p:sp>
      <p:sp>
        <p:nvSpPr>
          <p:cNvPr id="58" name="Google Shape;58;p13"/>
          <p:cNvSpPr txBox="1"/>
          <p:nvPr/>
        </p:nvSpPr>
        <p:spPr>
          <a:xfrm>
            <a:off x="312650" y="2728850"/>
            <a:ext cx="2497800" cy="7389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n" sz="900">
                <a:solidFill>
                  <a:srgbClr val="00818A"/>
                </a:solidFill>
                <a:latin typeface="Roboto"/>
                <a:ea typeface="Roboto"/>
                <a:cs typeface="Roboto"/>
                <a:sym typeface="Roboto"/>
              </a:rPr>
              <a:t>56 </a:t>
            </a:r>
            <a:r>
              <a:rPr lang="en" sz="900">
                <a:solidFill>
                  <a:srgbClr val="00818A"/>
                </a:solidFill>
                <a:latin typeface="Roboto"/>
                <a:ea typeface="Roboto"/>
                <a:cs typeface="Roboto"/>
                <a:sym typeface="Roboto"/>
              </a:rPr>
              <a:t>years old</a:t>
            </a:r>
            <a:endParaRPr sz="900">
              <a:solidFill>
                <a:srgbClr val="00818A"/>
              </a:solidFill>
              <a:latin typeface="Roboto"/>
              <a:ea typeface="Roboto"/>
              <a:cs typeface="Roboto"/>
              <a:sym typeface="Roboto"/>
            </a:endParaRPr>
          </a:p>
          <a:p>
            <a:pPr indent="0" lvl="0" marL="0" rtl="0" algn="l">
              <a:lnSpc>
                <a:spcPct val="150000"/>
              </a:lnSpc>
              <a:spcBef>
                <a:spcPts val="0"/>
              </a:spcBef>
              <a:spcAft>
                <a:spcPts val="0"/>
              </a:spcAft>
              <a:buNone/>
            </a:pPr>
            <a:r>
              <a:rPr lang="en" sz="900">
                <a:solidFill>
                  <a:srgbClr val="00818A"/>
                </a:solidFill>
                <a:latin typeface="Roboto"/>
                <a:ea typeface="Roboto"/>
                <a:cs typeface="Roboto"/>
                <a:sym typeface="Roboto"/>
              </a:rPr>
              <a:t>Married</a:t>
            </a:r>
            <a:endParaRPr sz="900">
              <a:solidFill>
                <a:srgbClr val="00818A"/>
              </a:solidFill>
              <a:latin typeface="Roboto"/>
              <a:ea typeface="Roboto"/>
              <a:cs typeface="Roboto"/>
              <a:sym typeface="Roboto"/>
            </a:endParaRPr>
          </a:p>
          <a:p>
            <a:pPr indent="0" lvl="0" marL="0" rtl="0" algn="l">
              <a:lnSpc>
                <a:spcPct val="150000"/>
              </a:lnSpc>
              <a:spcBef>
                <a:spcPts val="0"/>
              </a:spcBef>
              <a:spcAft>
                <a:spcPts val="0"/>
              </a:spcAft>
              <a:buNone/>
            </a:pPr>
            <a:r>
              <a:rPr lang="en" sz="900">
                <a:solidFill>
                  <a:srgbClr val="00818A"/>
                </a:solidFill>
                <a:latin typeface="Roboto"/>
                <a:ea typeface="Roboto"/>
                <a:cs typeface="Roboto"/>
                <a:sym typeface="Roboto"/>
              </a:rPr>
              <a:t>Grandmother of two childrens</a:t>
            </a:r>
            <a:endParaRPr sz="900">
              <a:solidFill>
                <a:srgbClr val="00818A"/>
              </a:solidFill>
              <a:latin typeface="Roboto"/>
              <a:ea typeface="Roboto"/>
              <a:cs typeface="Roboto"/>
              <a:sym typeface="Roboto"/>
            </a:endParaRPr>
          </a:p>
        </p:txBody>
      </p:sp>
      <p:sp>
        <p:nvSpPr>
          <p:cNvPr id="59" name="Google Shape;59;p13"/>
          <p:cNvSpPr txBox="1"/>
          <p:nvPr/>
        </p:nvSpPr>
        <p:spPr>
          <a:xfrm>
            <a:off x="2343750" y="340000"/>
            <a:ext cx="64071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
                <a:latin typeface="Roboto"/>
                <a:ea typeface="Roboto"/>
                <a:cs typeface="Roboto"/>
                <a:sym typeface="Roboto"/>
              </a:rPr>
              <a:t>“I don’t want to be in front of the computer browsing for hours. I just want to search for what I want and buy it quickly”</a:t>
            </a:r>
            <a:endParaRPr i="1">
              <a:latin typeface="Roboto"/>
              <a:ea typeface="Roboto"/>
              <a:cs typeface="Roboto"/>
              <a:sym typeface="Roboto"/>
            </a:endParaRPr>
          </a:p>
        </p:txBody>
      </p:sp>
      <p:sp>
        <p:nvSpPr>
          <p:cNvPr id="60" name="Google Shape;60;p13"/>
          <p:cNvSpPr txBox="1"/>
          <p:nvPr/>
        </p:nvSpPr>
        <p:spPr>
          <a:xfrm>
            <a:off x="2979913" y="2354725"/>
            <a:ext cx="5787600" cy="946500"/>
          </a:xfrm>
          <a:prstGeom prst="rect">
            <a:avLst/>
          </a:prstGeom>
          <a:solidFill>
            <a:srgbClr val="00818A"/>
          </a:solid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n" sz="900">
                <a:solidFill>
                  <a:schemeClr val="lt1"/>
                </a:solidFill>
                <a:latin typeface="Roboto"/>
                <a:ea typeface="Roboto"/>
                <a:cs typeface="Roboto"/>
                <a:sym typeface="Roboto"/>
              </a:rPr>
              <a:t>Buying only toys for her grandkids that have good reviews.</a:t>
            </a:r>
            <a:endParaRPr sz="900">
              <a:solidFill>
                <a:schemeClr val="lt1"/>
              </a:solidFill>
              <a:latin typeface="Roboto"/>
              <a:ea typeface="Roboto"/>
              <a:cs typeface="Roboto"/>
              <a:sym typeface="Roboto"/>
            </a:endParaRPr>
          </a:p>
          <a:p>
            <a:pPr indent="0" lvl="0" marL="0" rtl="0" algn="l">
              <a:lnSpc>
                <a:spcPct val="150000"/>
              </a:lnSpc>
              <a:spcBef>
                <a:spcPts val="0"/>
              </a:spcBef>
              <a:spcAft>
                <a:spcPts val="0"/>
              </a:spcAft>
              <a:buNone/>
            </a:pPr>
            <a:r>
              <a:rPr lang="en" sz="900">
                <a:solidFill>
                  <a:schemeClr val="lt1"/>
                </a:solidFill>
                <a:latin typeface="Roboto"/>
                <a:ea typeface="Roboto"/>
                <a:cs typeface="Roboto"/>
                <a:sym typeface="Roboto"/>
              </a:rPr>
              <a:t>Don’t want to waste time browsing online.</a:t>
            </a:r>
            <a:endParaRPr sz="900">
              <a:solidFill>
                <a:schemeClr val="lt1"/>
              </a:solidFill>
              <a:latin typeface="Roboto"/>
              <a:ea typeface="Roboto"/>
              <a:cs typeface="Roboto"/>
              <a:sym typeface="Roboto"/>
            </a:endParaRPr>
          </a:p>
          <a:p>
            <a:pPr indent="0" lvl="0" marL="0" rtl="0" algn="l">
              <a:lnSpc>
                <a:spcPct val="150000"/>
              </a:lnSpc>
              <a:spcBef>
                <a:spcPts val="0"/>
              </a:spcBef>
              <a:spcAft>
                <a:spcPts val="0"/>
              </a:spcAft>
              <a:buNone/>
            </a:pPr>
            <a:r>
              <a:rPr lang="en" sz="900">
                <a:solidFill>
                  <a:schemeClr val="lt1"/>
                </a:solidFill>
                <a:latin typeface="Roboto"/>
                <a:ea typeface="Roboto"/>
                <a:cs typeface="Roboto"/>
                <a:sym typeface="Roboto"/>
              </a:rPr>
              <a:t>Find everything in just one place and maybe get some other toys related for her kids.</a:t>
            </a:r>
            <a:endParaRPr sz="900">
              <a:solidFill>
                <a:schemeClr val="lt1"/>
              </a:solidFill>
              <a:latin typeface="Roboto"/>
              <a:ea typeface="Roboto"/>
              <a:cs typeface="Roboto"/>
              <a:sym typeface="Roboto"/>
            </a:endParaRPr>
          </a:p>
          <a:p>
            <a:pPr indent="0" lvl="0" marL="0" rtl="0" algn="l">
              <a:lnSpc>
                <a:spcPct val="150000"/>
              </a:lnSpc>
              <a:spcBef>
                <a:spcPts val="0"/>
              </a:spcBef>
              <a:spcAft>
                <a:spcPts val="0"/>
              </a:spcAft>
              <a:buNone/>
            </a:pPr>
            <a:r>
              <a:rPr lang="en" sz="900">
                <a:solidFill>
                  <a:schemeClr val="lt1"/>
                </a:solidFill>
                <a:latin typeface="Roboto"/>
                <a:ea typeface="Roboto"/>
                <a:cs typeface="Roboto"/>
                <a:sym typeface="Roboto"/>
              </a:rPr>
              <a:t>Get something that has good quality and good price.</a:t>
            </a:r>
            <a:endParaRPr sz="900">
              <a:solidFill>
                <a:schemeClr val="lt1"/>
              </a:solidFill>
              <a:latin typeface="Roboto"/>
              <a:ea typeface="Roboto"/>
              <a:cs typeface="Roboto"/>
              <a:sym typeface="Roboto"/>
            </a:endParaRPr>
          </a:p>
        </p:txBody>
      </p:sp>
      <p:sp>
        <p:nvSpPr>
          <p:cNvPr id="61" name="Google Shape;61;p13"/>
          <p:cNvSpPr txBox="1"/>
          <p:nvPr/>
        </p:nvSpPr>
        <p:spPr>
          <a:xfrm>
            <a:off x="2979925" y="3703250"/>
            <a:ext cx="3096000" cy="11544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n" sz="900">
                <a:latin typeface="Roboto"/>
                <a:ea typeface="Roboto"/>
                <a:cs typeface="Roboto"/>
                <a:sym typeface="Roboto"/>
              </a:rPr>
              <a:t>Gets tired when using the web for more than an hour.</a:t>
            </a:r>
            <a:endParaRPr sz="900">
              <a:latin typeface="Roboto"/>
              <a:ea typeface="Roboto"/>
              <a:cs typeface="Roboto"/>
              <a:sym typeface="Roboto"/>
            </a:endParaRPr>
          </a:p>
          <a:p>
            <a:pPr indent="0" lvl="0" marL="0" rtl="0" algn="l">
              <a:lnSpc>
                <a:spcPct val="150000"/>
              </a:lnSpc>
              <a:spcBef>
                <a:spcPts val="0"/>
              </a:spcBef>
              <a:spcAft>
                <a:spcPts val="0"/>
              </a:spcAft>
              <a:buNone/>
            </a:pPr>
            <a:r>
              <a:rPr lang="en" sz="900">
                <a:latin typeface="Roboto"/>
                <a:ea typeface="Roboto"/>
                <a:cs typeface="Roboto"/>
                <a:sym typeface="Roboto"/>
              </a:rPr>
              <a:t>Can be </a:t>
            </a:r>
            <a:r>
              <a:rPr lang="en" sz="900">
                <a:latin typeface="Roboto"/>
                <a:ea typeface="Roboto"/>
                <a:cs typeface="Roboto"/>
                <a:sym typeface="Roboto"/>
              </a:rPr>
              <a:t>influenced to buy if discounts are available.</a:t>
            </a:r>
            <a:endParaRPr sz="900">
              <a:latin typeface="Roboto"/>
              <a:ea typeface="Roboto"/>
              <a:cs typeface="Roboto"/>
              <a:sym typeface="Roboto"/>
            </a:endParaRPr>
          </a:p>
          <a:p>
            <a:pPr indent="0" lvl="0" marL="0" rtl="0" algn="l">
              <a:lnSpc>
                <a:spcPct val="150000"/>
              </a:lnSpc>
              <a:spcBef>
                <a:spcPts val="0"/>
              </a:spcBef>
              <a:spcAft>
                <a:spcPts val="0"/>
              </a:spcAft>
              <a:buNone/>
            </a:pPr>
            <a:r>
              <a:rPr lang="en" sz="900">
                <a:latin typeface="Roboto"/>
                <a:ea typeface="Roboto"/>
                <a:cs typeface="Roboto"/>
                <a:sym typeface="Roboto"/>
              </a:rPr>
              <a:t>Likes to buy everything from one store and at one time so everything gets home at the same time.</a:t>
            </a:r>
            <a:endParaRPr sz="900">
              <a:latin typeface="Roboto"/>
              <a:ea typeface="Roboto"/>
              <a:cs typeface="Roboto"/>
              <a:sym typeface="Roboto"/>
            </a:endParaRPr>
          </a:p>
          <a:p>
            <a:pPr indent="0" lvl="0" marL="0" rtl="0" algn="l">
              <a:lnSpc>
                <a:spcPct val="150000"/>
              </a:lnSpc>
              <a:spcBef>
                <a:spcPts val="0"/>
              </a:spcBef>
              <a:spcAft>
                <a:spcPts val="0"/>
              </a:spcAft>
              <a:buNone/>
            </a:pPr>
            <a:r>
              <a:t/>
            </a:r>
            <a:endParaRPr sz="900">
              <a:latin typeface="Roboto"/>
              <a:ea typeface="Roboto"/>
              <a:cs typeface="Roboto"/>
              <a:sym typeface="Roboto"/>
            </a:endParaRPr>
          </a:p>
        </p:txBody>
      </p:sp>
      <p:sp>
        <p:nvSpPr>
          <p:cNvPr id="62" name="Google Shape;62;p13"/>
          <p:cNvSpPr txBox="1"/>
          <p:nvPr/>
        </p:nvSpPr>
        <p:spPr>
          <a:xfrm>
            <a:off x="2979913" y="3422400"/>
            <a:ext cx="1811700" cy="369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rgbClr val="09194F"/>
                </a:solidFill>
              </a:rPr>
              <a:t>Behaviors</a:t>
            </a:r>
            <a:endParaRPr b="1" sz="1200">
              <a:solidFill>
                <a:srgbClr val="09194F"/>
              </a:solidFill>
            </a:endParaRPr>
          </a:p>
        </p:txBody>
      </p:sp>
      <p:sp>
        <p:nvSpPr>
          <p:cNvPr id="63" name="Google Shape;63;p13"/>
          <p:cNvSpPr txBox="1"/>
          <p:nvPr/>
        </p:nvSpPr>
        <p:spPr>
          <a:xfrm>
            <a:off x="2979913" y="955600"/>
            <a:ext cx="1811700" cy="369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rgbClr val="09194F"/>
                </a:solidFill>
              </a:rPr>
              <a:t>Technology</a:t>
            </a:r>
            <a:endParaRPr b="1" sz="1200">
              <a:solidFill>
                <a:srgbClr val="09194F"/>
              </a:solidFill>
            </a:endParaRPr>
          </a:p>
        </p:txBody>
      </p:sp>
      <p:sp>
        <p:nvSpPr>
          <p:cNvPr id="64" name="Google Shape;64;p13"/>
          <p:cNvSpPr txBox="1"/>
          <p:nvPr/>
        </p:nvSpPr>
        <p:spPr>
          <a:xfrm>
            <a:off x="2979913" y="1265450"/>
            <a:ext cx="5825100" cy="7389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n" sz="900">
                <a:latin typeface="Roboto"/>
                <a:ea typeface="Roboto"/>
                <a:cs typeface="Roboto"/>
                <a:sym typeface="Roboto"/>
              </a:rPr>
              <a:t>She is uses the computer to generate reports and communicate via email and messages with coworkers. She is PC savvy and has high speed internet available at home and at work. She users to browse the web for about one hour in her free time. Uses a tablet when at home for browsing and buying online.</a:t>
            </a:r>
            <a:endParaRPr sz="900">
              <a:latin typeface="Roboto"/>
              <a:ea typeface="Roboto"/>
              <a:cs typeface="Roboto"/>
              <a:sym typeface="Roboto"/>
            </a:endParaRPr>
          </a:p>
        </p:txBody>
      </p:sp>
      <p:sp>
        <p:nvSpPr>
          <p:cNvPr id="65" name="Google Shape;65;p13"/>
          <p:cNvSpPr txBox="1"/>
          <p:nvPr/>
        </p:nvSpPr>
        <p:spPr>
          <a:xfrm>
            <a:off x="6307488" y="3422400"/>
            <a:ext cx="1811700" cy="369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rgbClr val="09194F"/>
                </a:solidFill>
              </a:rPr>
              <a:t>Environment</a:t>
            </a:r>
            <a:endParaRPr b="1" sz="1200">
              <a:solidFill>
                <a:srgbClr val="09194F"/>
              </a:solidFill>
            </a:endParaRPr>
          </a:p>
        </p:txBody>
      </p:sp>
      <p:sp>
        <p:nvSpPr>
          <p:cNvPr id="66" name="Google Shape;66;p13"/>
          <p:cNvSpPr txBox="1"/>
          <p:nvPr/>
        </p:nvSpPr>
        <p:spPr>
          <a:xfrm>
            <a:off x="6300325" y="3703250"/>
            <a:ext cx="2467200" cy="9465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n" sz="900">
                <a:latin typeface="Roboto"/>
                <a:ea typeface="Roboto"/>
                <a:cs typeface="Roboto"/>
                <a:sym typeface="Roboto"/>
              </a:rPr>
              <a:t>After the pandemic, she decides to work from home 3 days of the week. The other days, she goes to the office in the morning and work from home in the afternoons.</a:t>
            </a:r>
            <a:endParaRPr sz="900">
              <a:latin typeface="Roboto"/>
              <a:ea typeface="Roboto"/>
              <a:cs typeface="Roboto"/>
              <a:sym typeface="Roboto"/>
            </a:endParaRPr>
          </a:p>
        </p:txBody>
      </p:sp>
      <p:sp>
        <p:nvSpPr>
          <p:cNvPr id="67" name="Google Shape;67;p13"/>
          <p:cNvSpPr txBox="1"/>
          <p:nvPr/>
        </p:nvSpPr>
        <p:spPr>
          <a:xfrm>
            <a:off x="305473" y="3467762"/>
            <a:ext cx="2512200" cy="9465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b="1" lang="en" sz="900">
                <a:latin typeface="Roboto"/>
                <a:ea typeface="Roboto"/>
                <a:cs typeface="Roboto"/>
                <a:sym typeface="Roboto"/>
              </a:rPr>
              <a:t>Salary</a:t>
            </a:r>
            <a:r>
              <a:rPr lang="en" sz="900">
                <a:latin typeface="Roboto"/>
                <a:ea typeface="Roboto"/>
                <a:cs typeface="Roboto"/>
                <a:sym typeface="Roboto"/>
              </a:rPr>
              <a:t>: $175,000</a:t>
            </a:r>
            <a:endParaRPr sz="900">
              <a:latin typeface="Roboto"/>
              <a:ea typeface="Roboto"/>
              <a:cs typeface="Roboto"/>
              <a:sym typeface="Roboto"/>
            </a:endParaRPr>
          </a:p>
          <a:p>
            <a:pPr indent="0" lvl="0" marL="0" rtl="0" algn="l">
              <a:lnSpc>
                <a:spcPct val="150000"/>
              </a:lnSpc>
              <a:spcBef>
                <a:spcPts val="0"/>
              </a:spcBef>
              <a:spcAft>
                <a:spcPts val="0"/>
              </a:spcAft>
              <a:buNone/>
            </a:pPr>
            <a:r>
              <a:rPr b="1" lang="en" sz="900">
                <a:latin typeface="Roboto"/>
                <a:ea typeface="Roboto"/>
                <a:cs typeface="Roboto"/>
                <a:sym typeface="Roboto"/>
              </a:rPr>
              <a:t>Undergrad</a:t>
            </a:r>
            <a:r>
              <a:rPr lang="en" sz="900">
                <a:latin typeface="Roboto"/>
                <a:ea typeface="Roboto"/>
                <a:cs typeface="Roboto"/>
                <a:sym typeface="Roboto"/>
              </a:rPr>
              <a:t>: BA Marketing</a:t>
            </a:r>
            <a:r>
              <a:rPr b="1" lang="en" sz="900">
                <a:latin typeface="Roboto"/>
                <a:ea typeface="Roboto"/>
                <a:cs typeface="Roboto"/>
                <a:sym typeface="Roboto"/>
              </a:rPr>
              <a:t>.</a:t>
            </a:r>
            <a:endParaRPr b="1" sz="900">
              <a:latin typeface="Roboto"/>
              <a:ea typeface="Roboto"/>
              <a:cs typeface="Roboto"/>
              <a:sym typeface="Roboto"/>
            </a:endParaRPr>
          </a:p>
          <a:p>
            <a:pPr indent="0" lvl="0" marL="0" rtl="0" algn="l">
              <a:lnSpc>
                <a:spcPct val="150000"/>
              </a:lnSpc>
              <a:spcBef>
                <a:spcPts val="0"/>
              </a:spcBef>
              <a:spcAft>
                <a:spcPts val="0"/>
              </a:spcAft>
              <a:buNone/>
            </a:pPr>
            <a:r>
              <a:rPr b="1" lang="en" sz="900">
                <a:latin typeface="Roboto"/>
                <a:ea typeface="Roboto"/>
                <a:cs typeface="Roboto"/>
                <a:sym typeface="Roboto"/>
              </a:rPr>
              <a:t>Grad</a:t>
            </a:r>
            <a:r>
              <a:rPr lang="en" sz="900">
                <a:latin typeface="Roboto"/>
                <a:ea typeface="Roboto"/>
                <a:cs typeface="Roboto"/>
                <a:sym typeface="Roboto"/>
              </a:rPr>
              <a:t>: Masters in Economics.</a:t>
            </a:r>
            <a:endParaRPr sz="900">
              <a:latin typeface="Roboto"/>
              <a:ea typeface="Roboto"/>
              <a:cs typeface="Roboto"/>
              <a:sym typeface="Roboto"/>
            </a:endParaRPr>
          </a:p>
          <a:p>
            <a:pPr indent="0" lvl="0" marL="0" rtl="0" algn="l">
              <a:lnSpc>
                <a:spcPct val="150000"/>
              </a:lnSpc>
              <a:spcBef>
                <a:spcPts val="0"/>
              </a:spcBef>
              <a:spcAft>
                <a:spcPts val="0"/>
              </a:spcAft>
              <a:buNone/>
            </a:pPr>
            <a:r>
              <a:rPr b="1" lang="en" sz="900">
                <a:latin typeface="Roboto"/>
                <a:ea typeface="Roboto"/>
                <a:cs typeface="Roboto"/>
                <a:sym typeface="Roboto"/>
              </a:rPr>
              <a:t>Location</a:t>
            </a:r>
            <a:r>
              <a:rPr lang="en" sz="900">
                <a:latin typeface="Roboto"/>
                <a:ea typeface="Roboto"/>
                <a:cs typeface="Roboto"/>
                <a:sym typeface="Roboto"/>
              </a:rPr>
              <a:t>: New Orleans, LA</a:t>
            </a:r>
            <a:endParaRPr sz="900">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