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Merriweather Black"/>
      <p:bold r:id="rId7"/>
      <p:boldItalic r:id="rId8"/>
    </p:embeddedFont>
    <p:embeddedFont>
      <p:font typeface="Merriweather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erriweather-italic.fntdata"/><Relationship Id="rId10" Type="http://schemas.openxmlformats.org/officeDocument/2006/relationships/font" Target="fonts/Merriweather-bold.fntdata"/><Relationship Id="rId12" Type="http://schemas.openxmlformats.org/officeDocument/2006/relationships/font" Target="fonts/Merriweather-boldItalic.fntdata"/><Relationship Id="rId9" Type="http://schemas.openxmlformats.org/officeDocument/2006/relationships/font" Target="fonts/Merriweather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erriweatherBlack-bold.fntdata"/><Relationship Id="rId8" Type="http://schemas.openxmlformats.org/officeDocument/2006/relationships/font" Target="fonts/Merriweather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60375" y="169725"/>
            <a:ext cx="3305100" cy="47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Merriweather Black"/>
                <a:ea typeface="Merriweather Black"/>
                <a:cs typeface="Merriweather Black"/>
                <a:sym typeface="Merriweather Black"/>
              </a:rPr>
              <a:t>SWOT Analysis</a:t>
            </a:r>
            <a:endParaRPr sz="2000">
              <a:latin typeface="Merriweather Black"/>
              <a:ea typeface="Merriweather Black"/>
              <a:cs typeface="Merriweather Black"/>
              <a:sym typeface="Merriweather Black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4661975" y="904675"/>
            <a:ext cx="3129900" cy="18459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 flipH="1">
            <a:off x="1442100" y="904675"/>
            <a:ext cx="3129900" cy="18459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flipH="1" rot="10800000">
            <a:off x="4661963" y="2852700"/>
            <a:ext cx="3129900" cy="18459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EAD1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 rot="10800000">
            <a:off x="1442088" y="2852700"/>
            <a:ext cx="3129900" cy="18459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>
            <p:ph type="ctrTitle"/>
          </p:nvPr>
        </p:nvSpPr>
        <p:spPr>
          <a:xfrm>
            <a:off x="5628875" y="904675"/>
            <a:ext cx="1204200" cy="393900"/>
          </a:xfrm>
          <a:prstGeom prst="rect">
            <a:avLst/>
          </a:prstGeom>
          <a:solidFill>
            <a:srgbClr val="C27BA0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Merriweather"/>
                <a:ea typeface="Merriweather"/>
                <a:cs typeface="Merriweather"/>
                <a:sym typeface="Merriweather"/>
              </a:rPr>
              <a:t>Weaknesses</a:t>
            </a:r>
            <a:endParaRPr sz="14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0" name="Google Shape;60;p13"/>
          <p:cNvSpPr txBox="1"/>
          <p:nvPr>
            <p:ph type="ctrTitle"/>
          </p:nvPr>
        </p:nvSpPr>
        <p:spPr>
          <a:xfrm>
            <a:off x="5632950" y="2852700"/>
            <a:ext cx="1204200" cy="393900"/>
          </a:xfrm>
          <a:prstGeom prst="rect">
            <a:avLst/>
          </a:prstGeom>
          <a:solidFill>
            <a:srgbClr val="C27BA0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Merriweather"/>
                <a:ea typeface="Merriweather"/>
                <a:cs typeface="Merriweather"/>
                <a:sym typeface="Merriweather"/>
              </a:rPr>
              <a:t>Threats</a:t>
            </a:r>
            <a:endParaRPr sz="14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1" name="Google Shape;61;p13"/>
          <p:cNvSpPr txBox="1"/>
          <p:nvPr>
            <p:ph type="ctrTitle"/>
          </p:nvPr>
        </p:nvSpPr>
        <p:spPr>
          <a:xfrm>
            <a:off x="2404950" y="2852700"/>
            <a:ext cx="1286100" cy="393900"/>
          </a:xfrm>
          <a:prstGeom prst="rect">
            <a:avLst/>
          </a:prstGeom>
          <a:solidFill>
            <a:srgbClr val="6AA84F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Merriweather"/>
                <a:ea typeface="Merriweather"/>
                <a:cs typeface="Merriweather"/>
                <a:sym typeface="Merriweather"/>
              </a:rPr>
              <a:t>Opportunities</a:t>
            </a:r>
            <a:endParaRPr sz="14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2" name="Google Shape;62;p13"/>
          <p:cNvSpPr txBox="1"/>
          <p:nvPr>
            <p:ph type="ctrTitle"/>
          </p:nvPr>
        </p:nvSpPr>
        <p:spPr>
          <a:xfrm>
            <a:off x="2404950" y="904675"/>
            <a:ext cx="1204200" cy="393900"/>
          </a:xfrm>
          <a:prstGeom prst="rect">
            <a:avLst/>
          </a:prstGeom>
          <a:solidFill>
            <a:srgbClr val="6AA84F"/>
          </a:solidFill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Merriweather"/>
                <a:ea typeface="Merriweather"/>
                <a:cs typeface="Merriweather"/>
                <a:sym typeface="Merriweather"/>
              </a:rPr>
              <a:t>Strengths</a:t>
            </a:r>
            <a:endParaRPr sz="14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6442150" y="160500"/>
            <a:ext cx="153300" cy="1386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6442150" y="399138"/>
            <a:ext cx="153300" cy="138600"/>
          </a:xfrm>
          <a:prstGeom prst="rect">
            <a:avLst/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6558850" y="60450"/>
            <a:ext cx="853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Positive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6558850" y="299100"/>
            <a:ext cx="853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Negative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626975" y="1300438"/>
            <a:ext cx="2663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Strength</a:t>
            </a:r>
            <a:r>
              <a:rPr lang="en" sz="1000"/>
              <a:t> 1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Strength 2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Strength 3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Strength 4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Strength 5</a:t>
            </a:r>
            <a:endParaRPr sz="1000"/>
          </a:p>
        </p:txBody>
      </p:sp>
      <p:sp>
        <p:nvSpPr>
          <p:cNvPr id="68" name="Google Shape;68;p13"/>
          <p:cNvSpPr txBox="1"/>
          <p:nvPr/>
        </p:nvSpPr>
        <p:spPr>
          <a:xfrm>
            <a:off x="4830550" y="1300450"/>
            <a:ext cx="2663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Weakness </a:t>
            </a:r>
            <a:r>
              <a:rPr lang="en" sz="1000"/>
              <a:t>1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Weakness </a:t>
            </a:r>
            <a:r>
              <a:rPr lang="en" sz="1000"/>
              <a:t>2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Weakness </a:t>
            </a:r>
            <a:r>
              <a:rPr lang="en" sz="1000"/>
              <a:t>3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Weakness </a:t>
            </a:r>
            <a:r>
              <a:rPr lang="en" sz="1000"/>
              <a:t>4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Weakness </a:t>
            </a:r>
            <a:r>
              <a:rPr lang="en" sz="1000"/>
              <a:t>5</a:t>
            </a:r>
            <a:endParaRPr sz="1000"/>
          </a:p>
        </p:txBody>
      </p:sp>
      <p:sp>
        <p:nvSpPr>
          <p:cNvPr id="69" name="Google Shape;69;p13"/>
          <p:cNvSpPr txBox="1"/>
          <p:nvPr/>
        </p:nvSpPr>
        <p:spPr>
          <a:xfrm>
            <a:off x="4830550" y="3256100"/>
            <a:ext cx="2663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Threat </a:t>
            </a:r>
            <a:r>
              <a:rPr lang="en" sz="1000"/>
              <a:t>1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Threat</a:t>
            </a:r>
            <a:r>
              <a:rPr lang="en" sz="1000"/>
              <a:t> 2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Threat </a:t>
            </a:r>
            <a:r>
              <a:rPr lang="en" sz="1000"/>
              <a:t>3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Threat </a:t>
            </a:r>
            <a:r>
              <a:rPr lang="en" sz="1000"/>
              <a:t>4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Threat </a:t>
            </a:r>
            <a:r>
              <a:rPr lang="en" sz="1000"/>
              <a:t>5</a:t>
            </a:r>
            <a:endParaRPr sz="1000"/>
          </a:p>
        </p:txBody>
      </p:sp>
      <p:sp>
        <p:nvSpPr>
          <p:cNvPr id="70" name="Google Shape;70;p13"/>
          <p:cNvSpPr txBox="1"/>
          <p:nvPr/>
        </p:nvSpPr>
        <p:spPr>
          <a:xfrm>
            <a:off x="1675500" y="3246600"/>
            <a:ext cx="2663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Opportunity </a:t>
            </a:r>
            <a:r>
              <a:rPr lang="en" sz="1000"/>
              <a:t>1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Opportunity </a:t>
            </a:r>
            <a:r>
              <a:rPr lang="en" sz="1000"/>
              <a:t>2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Opportunity </a:t>
            </a:r>
            <a:r>
              <a:rPr lang="en" sz="1000"/>
              <a:t>3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Opportunity </a:t>
            </a:r>
            <a:r>
              <a:rPr lang="en" sz="1000"/>
              <a:t>4</a:t>
            </a:r>
            <a:endParaRPr sz="1000"/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SzPts val="1000"/>
              <a:buChar char="●"/>
            </a:pPr>
            <a:r>
              <a:rPr lang="en" sz="1000"/>
              <a:t>Opportunity </a:t>
            </a:r>
            <a:r>
              <a:rPr lang="en" sz="1000"/>
              <a:t>5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